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25" r:id="rId1"/>
  </p:sldMasterIdLst>
  <p:notesMasterIdLst>
    <p:notesMasterId r:id="rId17"/>
  </p:notesMasterIdLst>
  <p:sldIdLst>
    <p:sldId id="266" r:id="rId2"/>
    <p:sldId id="256" r:id="rId3"/>
    <p:sldId id="257" r:id="rId4"/>
    <p:sldId id="258" r:id="rId5"/>
    <p:sldId id="259" r:id="rId6"/>
    <p:sldId id="260" r:id="rId7"/>
    <p:sldId id="262" r:id="rId8"/>
    <p:sldId id="264" r:id="rId9"/>
    <p:sldId id="265" r:id="rId10"/>
    <p:sldId id="268" r:id="rId11"/>
    <p:sldId id="269" r:id="rId12"/>
    <p:sldId id="270" r:id="rId13"/>
    <p:sldId id="271" r:id="rId14"/>
    <p:sldId id="272" r:id="rId15"/>
    <p:sldId id="267" r:id="rId16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09039" y="0"/>
            <a:ext cx="9521218" cy="82296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0730257" y="0"/>
            <a:ext cx="32918" cy="822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4170" y="4114798"/>
            <a:ext cx="6621679" cy="2722271"/>
          </a:xfrm>
        </p:spPr>
        <p:txBody>
          <a:bodyPr anchor="t">
            <a:normAutofit/>
          </a:bodyPr>
          <a:lstStyle>
            <a:lvl1pPr algn="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6729" y="2722544"/>
            <a:ext cx="6429120" cy="1392256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2160" b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29539" y="3915423"/>
            <a:ext cx="4987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8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88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2376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205375" y="0"/>
            <a:ext cx="12446779" cy="82296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3652794" y="0"/>
            <a:ext cx="32918" cy="822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633083" y="769470"/>
            <a:ext cx="49876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6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4170" y="969668"/>
            <a:ext cx="9544909" cy="1292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2270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205375" y="0"/>
            <a:ext cx="12446779" cy="82296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3652794" y="0"/>
            <a:ext cx="32918" cy="822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2404569" y="508506"/>
            <a:ext cx="49876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6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087257" y="966982"/>
            <a:ext cx="1591823" cy="629295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30502" y="1164492"/>
            <a:ext cx="7760284" cy="60954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2511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6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205375" y="0"/>
            <a:ext cx="12446779" cy="82296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652794" y="0"/>
            <a:ext cx="32918" cy="822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33932" y="769470"/>
            <a:ext cx="49876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6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63431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205375" y="0"/>
            <a:ext cx="12446779" cy="82296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3652794" y="0"/>
            <a:ext cx="32918" cy="822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630212" y="3555103"/>
            <a:ext cx="49876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6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8" y="3776705"/>
            <a:ext cx="9547872" cy="1709695"/>
          </a:xfrm>
        </p:spPr>
        <p:txBody>
          <a:bodyPr anchor="t">
            <a:normAutofit/>
          </a:bodyPr>
          <a:lstStyle>
            <a:lvl1pPr algn="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28762" y="2722543"/>
            <a:ext cx="9350317" cy="1054162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3544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205375" y="0"/>
            <a:ext cx="12446779" cy="82296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3652794" y="0"/>
            <a:ext cx="32918" cy="822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8" y="966981"/>
            <a:ext cx="9541181" cy="12980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26449" y="2462539"/>
            <a:ext cx="4670352" cy="47973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99963" y="2462537"/>
            <a:ext cx="4673066" cy="47973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35407" y="769468"/>
            <a:ext cx="49876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6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02467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205375" y="0"/>
            <a:ext cx="12446779" cy="82296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3652794" y="0"/>
            <a:ext cx="32918" cy="822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632380" y="763709"/>
            <a:ext cx="49876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6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8" y="966981"/>
            <a:ext cx="9547872" cy="12940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31143" y="2462538"/>
            <a:ext cx="4675760" cy="856582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640" b="0" cap="none" baseline="0">
                <a:solidFill>
                  <a:schemeClr val="accent6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31142" y="3421597"/>
            <a:ext cx="4672348" cy="36857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99961" y="2462538"/>
            <a:ext cx="4679758" cy="856582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640" b="0" cap="none" baseline="0">
                <a:solidFill>
                  <a:schemeClr val="accent6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99962" y="3421597"/>
            <a:ext cx="4679758" cy="36857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043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205375" y="0"/>
            <a:ext cx="12446779" cy="82296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3652794" y="0"/>
            <a:ext cx="32918" cy="822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35407" y="769471"/>
            <a:ext cx="49876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6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07304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205375" y="0"/>
            <a:ext cx="12446779" cy="82296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3652794" y="0"/>
            <a:ext cx="32918" cy="822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074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205375" y="0"/>
            <a:ext cx="12446779" cy="82296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3652794" y="0"/>
            <a:ext cx="32918" cy="822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864985" y="1353060"/>
            <a:ext cx="49876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6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4388" y="1538942"/>
            <a:ext cx="3197233" cy="2283889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4185" y="966982"/>
            <a:ext cx="6535534" cy="629295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64387" y="3823386"/>
            <a:ext cx="3197233" cy="2863676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380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205375" y="0"/>
            <a:ext cx="12446779" cy="82296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3652794" y="0"/>
            <a:ext cx="32918" cy="822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6474" y="3875"/>
            <a:ext cx="5555681" cy="82296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336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65623" y="1353060"/>
            <a:ext cx="49876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6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5489" y="1538943"/>
            <a:ext cx="4765183" cy="2280568"/>
          </a:xfrm>
        </p:spPr>
        <p:txBody>
          <a:bodyPr anchor="b">
            <a:normAutofit/>
          </a:bodyPr>
          <a:lstStyle>
            <a:lvl1pPr algn="l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64386" y="3819514"/>
            <a:ext cx="4766249" cy="2863673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1067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153" y="2526242"/>
            <a:ext cx="11232246" cy="57033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627840" cy="8229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157009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34170" y="969668"/>
            <a:ext cx="9549997" cy="12926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28319" y="2462539"/>
            <a:ext cx="9355848" cy="479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972078" y="6324725"/>
            <a:ext cx="3195275" cy="219456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684556" y="4393373"/>
            <a:ext cx="7062422" cy="215011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089" y="197511"/>
            <a:ext cx="764072" cy="38742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154451" y="0"/>
            <a:ext cx="54863" cy="822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5658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6" r:id="rId1"/>
    <p:sldLayoutId id="2147484127" r:id="rId2"/>
    <p:sldLayoutId id="2147484128" r:id="rId3"/>
    <p:sldLayoutId id="2147484129" r:id="rId4"/>
    <p:sldLayoutId id="2147484130" r:id="rId5"/>
    <p:sldLayoutId id="2147484131" r:id="rId6"/>
    <p:sldLayoutId id="2147484132" r:id="rId7"/>
    <p:sldLayoutId id="2147484133" r:id="rId8"/>
    <p:sldLayoutId id="2147484134" r:id="rId9"/>
    <p:sldLayoutId id="2147484135" r:id="rId10"/>
    <p:sldLayoutId id="2147484136" r:id="rId11"/>
    <p:sldLayoutId id="2147484137" r:id="rId12"/>
  </p:sldLayoutIdLst>
  <p:hf sldNum="0" hdr="0" ftr="0" dt="0"/>
  <p:txStyles>
    <p:titleStyle>
      <a:lvl1pPr algn="r" defTabSz="1097280" rtl="0" eaLnBrk="1" latinLnBrk="0" hangingPunct="1">
        <a:lnSpc>
          <a:spcPct val="90000"/>
        </a:lnSpc>
        <a:spcBef>
          <a:spcPct val="0"/>
        </a:spcBef>
        <a:buNone/>
        <a:defRPr sz="408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413386" indent="-413386" algn="l" defTabSz="1097280" rtl="0" eaLnBrk="1" latinLnBrk="0" hangingPunct="1">
        <a:lnSpc>
          <a:spcPct val="120000"/>
        </a:lnSpc>
        <a:spcBef>
          <a:spcPts val="1200"/>
        </a:spcBef>
        <a:spcAft>
          <a:spcPts val="72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54406" indent="-405766" algn="l" defTabSz="1097280" rtl="0" eaLnBrk="1" latinLnBrk="0" hangingPunct="1">
        <a:lnSpc>
          <a:spcPct val="120000"/>
        </a:lnSpc>
        <a:spcBef>
          <a:spcPts val="600"/>
        </a:spcBef>
        <a:spcAft>
          <a:spcPts val="72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16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510666" indent="-413386" algn="l" defTabSz="1097280" rtl="0" eaLnBrk="1" latinLnBrk="0" hangingPunct="1">
        <a:lnSpc>
          <a:spcPct val="120000"/>
        </a:lnSpc>
        <a:spcBef>
          <a:spcPts val="600"/>
        </a:spcBef>
        <a:spcAft>
          <a:spcPts val="72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051686" indent="-405766" algn="l" defTabSz="1097280" rtl="0" eaLnBrk="1" latinLnBrk="0" hangingPunct="1">
        <a:lnSpc>
          <a:spcPct val="120000"/>
        </a:lnSpc>
        <a:spcBef>
          <a:spcPts val="600"/>
        </a:spcBef>
        <a:spcAft>
          <a:spcPts val="72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8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607946" indent="-413386" algn="l" defTabSz="1097280" rtl="0" eaLnBrk="1" latinLnBrk="0" hangingPunct="1">
        <a:lnSpc>
          <a:spcPct val="120000"/>
        </a:lnSpc>
        <a:spcBef>
          <a:spcPts val="600"/>
        </a:spcBef>
        <a:spcAft>
          <a:spcPts val="72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171139" indent="-405994" algn="l" defTabSz="1097280" rtl="0" eaLnBrk="1" latinLnBrk="0" hangingPunct="1">
        <a:lnSpc>
          <a:spcPct val="120000"/>
        </a:lnSpc>
        <a:spcBef>
          <a:spcPts val="600"/>
        </a:spcBef>
        <a:spcAft>
          <a:spcPts val="72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730752" indent="-405994" algn="l" defTabSz="1097280" rtl="0" eaLnBrk="1" latinLnBrk="0" hangingPunct="1">
        <a:lnSpc>
          <a:spcPct val="120000"/>
        </a:lnSpc>
        <a:spcBef>
          <a:spcPts val="600"/>
        </a:spcBef>
        <a:spcAft>
          <a:spcPts val="72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290365" indent="-405994" algn="l" defTabSz="1097280" rtl="0" eaLnBrk="1" latinLnBrk="0" hangingPunct="1">
        <a:lnSpc>
          <a:spcPct val="120000"/>
        </a:lnSpc>
        <a:spcBef>
          <a:spcPts val="600"/>
        </a:spcBef>
        <a:spcAft>
          <a:spcPts val="72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849978" indent="-405994" algn="l" defTabSz="1097280" rtl="0" eaLnBrk="1" latinLnBrk="0" hangingPunct="1">
        <a:lnSpc>
          <a:spcPct val="120000"/>
        </a:lnSpc>
        <a:spcBef>
          <a:spcPts val="600"/>
        </a:spcBef>
        <a:spcAft>
          <a:spcPts val="72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BD60-83E2-93F6-49CB-9F27D8399AFC}"/>
              </a:ext>
            </a:extLst>
          </p:cNvPr>
          <p:cNvSpPr txBox="1"/>
          <p:nvPr/>
        </p:nvSpPr>
        <p:spPr>
          <a:xfrm>
            <a:off x="2215662" y="1044731"/>
            <a:ext cx="114768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Insurance Management  System</a:t>
            </a:r>
            <a:endParaRPr lang="en-IN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9297F0-D7CF-BD84-0844-3F6F8C8E2F6E}"/>
              </a:ext>
            </a:extLst>
          </p:cNvPr>
          <p:cNvSpPr txBox="1"/>
          <p:nvPr/>
        </p:nvSpPr>
        <p:spPr>
          <a:xfrm>
            <a:off x="2416294" y="4061716"/>
            <a:ext cx="43844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S.Bhavana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(192211410)</a:t>
            </a:r>
          </a:p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P.Bhargavi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(192211104)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FD847-009F-5B82-72F3-448245F7A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726" y="2801815"/>
            <a:ext cx="6730635" cy="448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81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A96D66-5EF3-663C-CC21-C86B9D95C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31" y="339969"/>
            <a:ext cx="12813324" cy="71862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5934FA-74F3-041C-8853-B4E5EB04C89C}"/>
              </a:ext>
            </a:extLst>
          </p:cNvPr>
          <p:cNvSpPr txBox="1"/>
          <p:nvPr/>
        </p:nvSpPr>
        <p:spPr>
          <a:xfrm>
            <a:off x="5603631" y="7702062"/>
            <a:ext cx="650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Fig.1.1.user login/sign up page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55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21887D-98EF-D732-9DCB-D9EA65CEA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385" y="234463"/>
            <a:ext cx="12954000" cy="701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D84DC4-3E41-F0D1-A374-DC499C95956D}"/>
              </a:ext>
            </a:extLst>
          </p:cNvPr>
          <p:cNvSpPr txBox="1"/>
          <p:nvPr/>
        </p:nvSpPr>
        <p:spPr>
          <a:xfrm>
            <a:off x="6600091" y="7625805"/>
            <a:ext cx="4865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Fig.1.2.login page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18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1D249-57F6-F2E5-78B8-A65C5B7C1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7" y="363415"/>
            <a:ext cx="12531969" cy="6986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F4DD1F-D5B1-02CF-5C92-32C33253F7B0}"/>
              </a:ext>
            </a:extLst>
          </p:cNvPr>
          <p:cNvSpPr txBox="1"/>
          <p:nvPr/>
        </p:nvSpPr>
        <p:spPr>
          <a:xfrm>
            <a:off x="6787663" y="7552565"/>
            <a:ext cx="38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Fig.1.3.Home page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94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E4CE82-56E8-5A18-860C-F580F4CA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38" y="293077"/>
            <a:ext cx="12262339" cy="67524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F88133-5E67-0408-12D6-A7EA017484B3}"/>
              </a:ext>
            </a:extLst>
          </p:cNvPr>
          <p:cNvSpPr txBox="1"/>
          <p:nvPr/>
        </p:nvSpPr>
        <p:spPr>
          <a:xfrm>
            <a:off x="6400801" y="7174523"/>
            <a:ext cx="4560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Fig.1.4.Service page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282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0E7D7F-5233-9C3F-27E2-5B935E762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93" y="398585"/>
            <a:ext cx="12696092" cy="67993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2E82A-CE90-26F0-56C6-2AA44CF4F8AF}"/>
              </a:ext>
            </a:extLst>
          </p:cNvPr>
          <p:cNvSpPr txBox="1"/>
          <p:nvPr/>
        </p:nvSpPr>
        <p:spPr>
          <a:xfrm>
            <a:off x="6353908" y="7461683"/>
            <a:ext cx="6940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Fig.1.5.Registration page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486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0B1F5F-A722-4CEF-08D8-DF398FD874D6}"/>
              </a:ext>
            </a:extLst>
          </p:cNvPr>
          <p:cNvSpPr txBox="1"/>
          <p:nvPr/>
        </p:nvSpPr>
        <p:spPr>
          <a:xfrm>
            <a:off x="3640015" y="3299192"/>
            <a:ext cx="73503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10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940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2940129"/>
            <a:ext cx="4869061" cy="234934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365290"/>
            <a:ext cx="7415927" cy="283892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6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Online Insurance Management System</a:t>
            </a:r>
            <a:endParaRPr lang="en-US" sz="5960" dirty="0"/>
          </a:p>
        </p:txBody>
      </p:sp>
      <p:sp>
        <p:nvSpPr>
          <p:cNvPr id="7" name="Text 2"/>
          <p:cNvSpPr/>
          <p:nvPr/>
        </p:nvSpPr>
        <p:spPr>
          <a:xfrm>
            <a:off x="864037" y="4574500"/>
            <a:ext cx="7415927" cy="15801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online insurance management system provides a platform for managing all aspects of insurance policies, claims, and payments. It offers a seamless digital experience, empowering users to conveniently access and administer their insurance needs from anywhere.</a:t>
            </a:r>
            <a:endParaRPr lang="en-US" sz="19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2463284"/>
            <a:ext cx="4869061" cy="33029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199317"/>
            <a:ext cx="5486400" cy="685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Introduction</a:t>
            </a:r>
            <a:endParaRPr lang="en-US" sz="4320" dirty="0"/>
          </a:p>
        </p:txBody>
      </p:sp>
      <p:sp>
        <p:nvSpPr>
          <p:cNvPr id="7" name="Shape 2"/>
          <p:cNvSpPr/>
          <p:nvPr/>
        </p:nvSpPr>
        <p:spPr>
          <a:xfrm>
            <a:off x="864037" y="253305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1080135" y="2646164"/>
            <a:ext cx="123111" cy="3292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59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590" dirty="0"/>
          </a:p>
        </p:txBody>
      </p:sp>
      <p:sp>
        <p:nvSpPr>
          <p:cNvPr id="9" name="Text 4"/>
          <p:cNvSpPr/>
          <p:nvPr/>
        </p:nvSpPr>
        <p:spPr>
          <a:xfrm>
            <a:off x="1666280" y="2533055"/>
            <a:ext cx="4290179" cy="3429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Streamlined Policy Management</a:t>
            </a:r>
            <a:endParaRPr lang="en-US" sz="2160" dirty="0"/>
          </a:p>
        </p:txBody>
      </p:sp>
      <p:sp>
        <p:nvSpPr>
          <p:cNvPr id="10" name="Text 5"/>
          <p:cNvSpPr/>
          <p:nvPr/>
        </p:nvSpPr>
        <p:spPr>
          <a:xfrm>
            <a:off x="1666280" y="3024068"/>
            <a:ext cx="6613684" cy="3950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Easily view, update, and renew insurance policies all in one place.</a:t>
            </a:r>
            <a:endParaRPr lang="en-US" sz="1945" dirty="0"/>
          </a:p>
        </p:txBody>
      </p:sp>
      <p:sp>
        <p:nvSpPr>
          <p:cNvPr id="11" name="Shape 6"/>
          <p:cNvSpPr/>
          <p:nvPr/>
        </p:nvSpPr>
        <p:spPr>
          <a:xfrm>
            <a:off x="864037" y="39435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045488" y="4056698"/>
            <a:ext cx="192524" cy="3292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59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590" dirty="0"/>
          </a:p>
        </p:txBody>
      </p:sp>
      <p:sp>
        <p:nvSpPr>
          <p:cNvPr id="13" name="Text 8"/>
          <p:cNvSpPr/>
          <p:nvPr/>
        </p:nvSpPr>
        <p:spPr>
          <a:xfrm>
            <a:off x="1666280" y="3943588"/>
            <a:ext cx="3328392" cy="3429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Efficient Claims Handling</a:t>
            </a:r>
            <a:endParaRPr lang="en-US" sz="2160" dirty="0"/>
          </a:p>
        </p:txBody>
      </p:sp>
      <p:sp>
        <p:nvSpPr>
          <p:cNvPr id="14" name="Text 9"/>
          <p:cNvSpPr/>
          <p:nvPr/>
        </p:nvSpPr>
        <p:spPr>
          <a:xfrm>
            <a:off x="1666280" y="4434602"/>
            <a:ext cx="6613684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Submit, track, and manage insurance claims through a user-friendly interface.</a:t>
            </a:r>
            <a:endParaRPr lang="en-US" sz="1945" dirty="0"/>
          </a:p>
        </p:txBody>
      </p:sp>
      <p:sp>
        <p:nvSpPr>
          <p:cNvPr id="15" name="Shape 10"/>
          <p:cNvSpPr/>
          <p:nvPr/>
        </p:nvSpPr>
        <p:spPr>
          <a:xfrm>
            <a:off x="864037" y="574917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1046202" y="5862280"/>
            <a:ext cx="190976" cy="3292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59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590" dirty="0"/>
          </a:p>
        </p:txBody>
      </p:sp>
      <p:sp>
        <p:nvSpPr>
          <p:cNvPr id="17" name="Text 12"/>
          <p:cNvSpPr/>
          <p:nvPr/>
        </p:nvSpPr>
        <p:spPr>
          <a:xfrm>
            <a:off x="1666280" y="5749171"/>
            <a:ext cx="3922276" cy="3429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Flexible Billing and Payments</a:t>
            </a:r>
            <a:endParaRPr lang="en-US" sz="2160" dirty="0"/>
          </a:p>
        </p:txBody>
      </p:sp>
      <p:sp>
        <p:nvSpPr>
          <p:cNvPr id="18" name="Text 13"/>
          <p:cNvSpPr/>
          <p:nvPr/>
        </p:nvSpPr>
        <p:spPr>
          <a:xfrm>
            <a:off x="1666280" y="6240185"/>
            <a:ext cx="6613684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Conveniently make payments, view billing history, and set up automatic payments.</a:t>
            </a:r>
            <a:endParaRPr lang="en-US" sz="194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1321356" y="2662357"/>
            <a:ext cx="5486400" cy="685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Key Features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1321356" y="3965258"/>
            <a:ext cx="2743200" cy="3429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Policy Management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1321356" y="4554974"/>
            <a:ext cx="3593902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Easily view, update, and renew insurance policies.</a:t>
            </a:r>
            <a:endParaRPr lang="en-US" sz="1945" dirty="0"/>
          </a:p>
        </p:txBody>
      </p:sp>
      <p:sp>
        <p:nvSpPr>
          <p:cNvPr id="7" name="Text 4"/>
          <p:cNvSpPr/>
          <p:nvPr/>
        </p:nvSpPr>
        <p:spPr>
          <a:xfrm>
            <a:off x="5525095" y="3965258"/>
            <a:ext cx="2743200" cy="3429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Claims Submission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5525095" y="4554974"/>
            <a:ext cx="3593902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Submit and track insurance claims with ease.</a:t>
            </a:r>
            <a:endParaRPr lang="en-US" sz="1945" dirty="0"/>
          </a:p>
        </p:txBody>
      </p:sp>
      <p:sp>
        <p:nvSpPr>
          <p:cNvPr id="9" name="Text 6"/>
          <p:cNvSpPr/>
          <p:nvPr/>
        </p:nvSpPr>
        <p:spPr>
          <a:xfrm>
            <a:off x="9728835" y="3965258"/>
            <a:ext cx="2790468" cy="3429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Billing and Payments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9728835" y="4554974"/>
            <a:ext cx="3593902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Manage payments, view history, and set up automatic payments.</a:t>
            </a:r>
            <a:endParaRPr lang="en-US" sz="194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0B0C23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57" y="2287310"/>
            <a:ext cx="4875967" cy="365700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40912" y="671393"/>
            <a:ext cx="7171253" cy="67818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340"/>
              </a:lnSpc>
              <a:buNone/>
            </a:pPr>
            <a:r>
              <a:rPr lang="en-US" sz="4275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User Accounts and Profiles</a:t>
            </a:r>
            <a:endParaRPr lang="en-US" sz="4275" dirty="0"/>
          </a:p>
        </p:txBody>
      </p:sp>
      <p:sp>
        <p:nvSpPr>
          <p:cNvPr id="7" name="Shape 2"/>
          <p:cNvSpPr/>
          <p:nvPr/>
        </p:nvSpPr>
        <p:spPr>
          <a:xfrm>
            <a:off x="6340912" y="1715810"/>
            <a:ext cx="7434977" cy="1785461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600230" y="1975128"/>
            <a:ext cx="3319582" cy="33909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70"/>
              </a:lnSpc>
              <a:buNone/>
            </a:pPr>
            <a:r>
              <a:rPr lang="en-US" sz="213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Personalized Dashboards</a:t>
            </a:r>
            <a:endParaRPr lang="en-US" sz="2135" dirty="0"/>
          </a:p>
        </p:txBody>
      </p:sp>
      <p:sp>
        <p:nvSpPr>
          <p:cNvPr id="9" name="Text 4"/>
          <p:cNvSpPr/>
          <p:nvPr/>
        </p:nvSpPr>
        <p:spPr>
          <a:xfrm>
            <a:off x="6600230" y="2460665"/>
            <a:ext cx="6916341" cy="7812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075"/>
              </a:lnSpc>
              <a:buNone/>
            </a:pPr>
            <a:r>
              <a:rPr lang="en-US" sz="192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Users can access a personalized dashboard to view their policy details and claims status.</a:t>
            </a:r>
            <a:endParaRPr lang="en-US" sz="1925" dirty="0"/>
          </a:p>
        </p:txBody>
      </p:sp>
      <p:sp>
        <p:nvSpPr>
          <p:cNvPr id="10" name="Shape 5"/>
          <p:cNvSpPr/>
          <p:nvPr/>
        </p:nvSpPr>
        <p:spPr>
          <a:xfrm>
            <a:off x="6340912" y="3745349"/>
            <a:ext cx="7434977" cy="1785461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6600230" y="4004667"/>
            <a:ext cx="2712958" cy="33909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70"/>
              </a:lnSpc>
              <a:buNone/>
            </a:pPr>
            <a:r>
              <a:rPr lang="en-US" sz="213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Secure Login</a:t>
            </a:r>
            <a:endParaRPr lang="en-US" sz="2135" dirty="0"/>
          </a:p>
        </p:txBody>
      </p:sp>
      <p:sp>
        <p:nvSpPr>
          <p:cNvPr id="12" name="Text 7"/>
          <p:cNvSpPr/>
          <p:nvPr/>
        </p:nvSpPr>
        <p:spPr>
          <a:xfrm>
            <a:off x="6600230" y="4490204"/>
            <a:ext cx="6916341" cy="7812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075"/>
              </a:lnSpc>
              <a:buNone/>
            </a:pPr>
            <a:r>
              <a:rPr lang="en-US" sz="192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Multi-factor authentication and encrypted login ensure the safety of user information.</a:t>
            </a:r>
            <a:endParaRPr lang="en-US" sz="1925" dirty="0"/>
          </a:p>
        </p:txBody>
      </p:sp>
      <p:sp>
        <p:nvSpPr>
          <p:cNvPr id="13" name="Shape 8"/>
          <p:cNvSpPr/>
          <p:nvPr/>
        </p:nvSpPr>
        <p:spPr>
          <a:xfrm>
            <a:off x="6340912" y="5774888"/>
            <a:ext cx="7434977" cy="1785461"/>
          </a:xfrm>
          <a:prstGeom prst="roundRect">
            <a:avLst>
              <a:gd name="adj" fmla="val 5744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600230" y="6034207"/>
            <a:ext cx="2712958" cy="33909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70"/>
              </a:lnSpc>
              <a:buNone/>
            </a:pPr>
            <a:r>
              <a:rPr lang="en-US" sz="2135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Profile Management</a:t>
            </a:r>
            <a:endParaRPr lang="en-US" sz="2135" dirty="0"/>
          </a:p>
        </p:txBody>
      </p:sp>
      <p:sp>
        <p:nvSpPr>
          <p:cNvPr id="15" name="Text 10"/>
          <p:cNvSpPr/>
          <p:nvPr/>
        </p:nvSpPr>
        <p:spPr>
          <a:xfrm>
            <a:off x="6600230" y="6519743"/>
            <a:ext cx="6916341" cy="7812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075"/>
              </a:lnSpc>
              <a:buNone/>
            </a:pPr>
            <a:r>
              <a:rPr lang="en-US" sz="192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Users can update their personal and contact information in their profile settings.</a:t>
            </a:r>
            <a:endParaRPr lang="en-US" sz="19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0B0C23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1681282"/>
            <a:ext cx="4869180" cy="48691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678894"/>
            <a:ext cx="5486400" cy="685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Policy Management</a:t>
            </a:r>
            <a:endParaRPr lang="en-US" sz="4320" dirty="0"/>
          </a:p>
        </p:txBody>
      </p:sp>
      <p:sp>
        <p:nvSpPr>
          <p:cNvPr id="7" name="Shape 2"/>
          <p:cNvSpPr/>
          <p:nvPr/>
        </p:nvSpPr>
        <p:spPr>
          <a:xfrm>
            <a:off x="6705481" y="1734979"/>
            <a:ext cx="30480" cy="581787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</p:spPr>
      </p:sp>
      <p:sp>
        <p:nvSpPr>
          <p:cNvPr id="8" name="Shape 3"/>
          <p:cNvSpPr/>
          <p:nvPr/>
        </p:nvSpPr>
        <p:spPr>
          <a:xfrm>
            <a:off x="6967954" y="2275046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</p:spPr>
      </p:sp>
      <p:sp>
        <p:nvSpPr>
          <p:cNvPr id="9" name="Shape 4"/>
          <p:cNvSpPr/>
          <p:nvPr/>
        </p:nvSpPr>
        <p:spPr>
          <a:xfrm>
            <a:off x="6443008" y="201263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6659106" y="2125742"/>
            <a:ext cx="123111" cy="3292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59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590" dirty="0"/>
          </a:p>
        </p:txBody>
      </p:sp>
      <p:sp>
        <p:nvSpPr>
          <p:cNvPr id="11" name="Text 6"/>
          <p:cNvSpPr/>
          <p:nvPr/>
        </p:nvSpPr>
        <p:spPr>
          <a:xfrm>
            <a:off x="8078510" y="1981795"/>
            <a:ext cx="2743200" cy="3429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Policy Enrollment</a:t>
            </a:r>
            <a:endParaRPr lang="en-US" sz="2160" dirty="0"/>
          </a:p>
        </p:txBody>
      </p:sp>
      <p:sp>
        <p:nvSpPr>
          <p:cNvPr id="12" name="Text 7"/>
          <p:cNvSpPr/>
          <p:nvPr/>
        </p:nvSpPr>
        <p:spPr>
          <a:xfrm>
            <a:off x="8078510" y="2472809"/>
            <a:ext cx="5687854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Users can enroll in new insurance policies with just a few clicks.</a:t>
            </a:r>
            <a:endParaRPr lang="en-US" sz="1945" dirty="0"/>
          </a:p>
        </p:txBody>
      </p:sp>
      <p:sp>
        <p:nvSpPr>
          <p:cNvPr id="13" name="Shape 8"/>
          <p:cNvSpPr/>
          <p:nvPr/>
        </p:nvSpPr>
        <p:spPr>
          <a:xfrm>
            <a:off x="6967954" y="429660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</p:spPr>
      </p:sp>
      <p:sp>
        <p:nvSpPr>
          <p:cNvPr id="14" name="Shape 9"/>
          <p:cNvSpPr/>
          <p:nvPr/>
        </p:nvSpPr>
        <p:spPr>
          <a:xfrm>
            <a:off x="6443008" y="403419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6624459" y="4147304"/>
            <a:ext cx="192524" cy="3292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59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590" dirty="0"/>
          </a:p>
        </p:txBody>
      </p:sp>
      <p:sp>
        <p:nvSpPr>
          <p:cNvPr id="16" name="Text 11"/>
          <p:cNvSpPr/>
          <p:nvPr/>
        </p:nvSpPr>
        <p:spPr>
          <a:xfrm>
            <a:off x="8078510" y="4003358"/>
            <a:ext cx="2743200" cy="3429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Policy Updates</a:t>
            </a:r>
            <a:endParaRPr lang="en-US" sz="2160" dirty="0"/>
          </a:p>
        </p:txBody>
      </p:sp>
      <p:sp>
        <p:nvSpPr>
          <p:cNvPr id="17" name="Text 12"/>
          <p:cNvSpPr/>
          <p:nvPr/>
        </p:nvSpPr>
        <p:spPr>
          <a:xfrm>
            <a:off x="8078510" y="4494371"/>
            <a:ext cx="5687854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Easily modify policy details, such as coverage levels and deductibles, as needed.</a:t>
            </a:r>
            <a:endParaRPr lang="en-US" sz="1945" dirty="0"/>
          </a:p>
        </p:txBody>
      </p:sp>
      <p:sp>
        <p:nvSpPr>
          <p:cNvPr id="18" name="Shape 13"/>
          <p:cNvSpPr/>
          <p:nvPr/>
        </p:nvSpPr>
        <p:spPr>
          <a:xfrm>
            <a:off x="6967954" y="6318171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</p:spPr>
      </p:sp>
      <p:sp>
        <p:nvSpPr>
          <p:cNvPr id="19" name="Shape 14"/>
          <p:cNvSpPr/>
          <p:nvPr/>
        </p:nvSpPr>
        <p:spPr>
          <a:xfrm>
            <a:off x="6443008" y="605575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6625173" y="6168866"/>
            <a:ext cx="190976" cy="3292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59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590" dirty="0"/>
          </a:p>
        </p:txBody>
      </p:sp>
      <p:sp>
        <p:nvSpPr>
          <p:cNvPr id="21" name="Text 16"/>
          <p:cNvSpPr/>
          <p:nvPr/>
        </p:nvSpPr>
        <p:spPr>
          <a:xfrm>
            <a:off x="8078510" y="6024920"/>
            <a:ext cx="2743200" cy="3429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Policy Renewal</a:t>
            </a:r>
            <a:endParaRPr lang="en-US" sz="2160" dirty="0"/>
          </a:p>
        </p:txBody>
      </p:sp>
      <p:sp>
        <p:nvSpPr>
          <p:cNvPr id="22" name="Text 17"/>
          <p:cNvSpPr/>
          <p:nvPr/>
        </p:nvSpPr>
        <p:spPr>
          <a:xfrm>
            <a:off x="8078510" y="6515933"/>
            <a:ext cx="5687854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Receive reminders and renew policies seamlessly to maintain continuous coverage.</a:t>
            </a:r>
            <a:endParaRPr lang="en-US" sz="194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757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29859" y="3512106"/>
            <a:ext cx="5199340" cy="6390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030"/>
              </a:lnSpc>
              <a:buNone/>
            </a:pPr>
            <a:r>
              <a:rPr lang="en-US" sz="4025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Billing and Payments</a:t>
            </a:r>
            <a:endParaRPr lang="en-US" sz="4025" dirty="0"/>
          </a:p>
        </p:txBody>
      </p:sp>
      <p:sp>
        <p:nvSpPr>
          <p:cNvPr id="6" name="Shape 2"/>
          <p:cNvSpPr/>
          <p:nvPr/>
        </p:nvSpPr>
        <p:spPr>
          <a:xfrm>
            <a:off x="1729859" y="4496157"/>
            <a:ext cx="11170563" cy="3097054"/>
          </a:xfrm>
          <a:prstGeom prst="roundRect">
            <a:avLst>
              <a:gd name="adj" fmla="val 312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1737479" y="4503777"/>
            <a:ext cx="11155323" cy="102727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8" name="Text 4"/>
          <p:cNvSpPr/>
          <p:nvPr/>
        </p:nvSpPr>
        <p:spPr>
          <a:xfrm>
            <a:off x="1967627" y="4649391"/>
            <a:ext cx="5113734" cy="3680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1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Premium Payments</a:t>
            </a:r>
            <a:endParaRPr lang="en-US" sz="1810" dirty="0"/>
          </a:p>
        </p:txBody>
      </p:sp>
      <p:sp>
        <p:nvSpPr>
          <p:cNvPr id="9" name="Text 5"/>
          <p:cNvSpPr/>
          <p:nvPr/>
        </p:nvSpPr>
        <p:spPr>
          <a:xfrm>
            <a:off x="7549039" y="4649391"/>
            <a:ext cx="5113734" cy="73604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1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Users can make one-time or recurring payments for their insurance premiums.</a:t>
            </a:r>
            <a:endParaRPr lang="en-US" sz="1810" dirty="0"/>
          </a:p>
        </p:txBody>
      </p:sp>
      <p:sp>
        <p:nvSpPr>
          <p:cNvPr id="10" name="Shape 6"/>
          <p:cNvSpPr/>
          <p:nvPr/>
        </p:nvSpPr>
        <p:spPr>
          <a:xfrm>
            <a:off x="1737479" y="5531048"/>
            <a:ext cx="11155323" cy="1027271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1" name="Text 7"/>
          <p:cNvSpPr/>
          <p:nvPr/>
        </p:nvSpPr>
        <p:spPr>
          <a:xfrm>
            <a:off x="1967627" y="5676662"/>
            <a:ext cx="5113734" cy="3680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1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Automated Payments</a:t>
            </a:r>
            <a:endParaRPr lang="en-US" sz="1810" dirty="0"/>
          </a:p>
        </p:txBody>
      </p:sp>
      <p:sp>
        <p:nvSpPr>
          <p:cNvPr id="12" name="Text 8"/>
          <p:cNvSpPr/>
          <p:nvPr/>
        </p:nvSpPr>
        <p:spPr>
          <a:xfrm>
            <a:off x="7549039" y="5676662"/>
            <a:ext cx="5113734" cy="73604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1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Set up automatic payments to ensure timely premium payments and avoid lapses in coverage.</a:t>
            </a:r>
            <a:endParaRPr lang="en-US" sz="1810" dirty="0"/>
          </a:p>
        </p:txBody>
      </p:sp>
      <p:sp>
        <p:nvSpPr>
          <p:cNvPr id="13" name="Shape 9"/>
          <p:cNvSpPr/>
          <p:nvPr/>
        </p:nvSpPr>
        <p:spPr>
          <a:xfrm>
            <a:off x="1737479" y="6558320"/>
            <a:ext cx="11155323" cy="102727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4" name="Text 10"/>
          <p:cNvSpPr/>
          <p:nvPr/>
        </p:nvSpPr>
        <p:spPr>
          <a:xfrm>
            <a:off x="1967627" y="6703933"/>
            <a:ext cx="5113734" cy="36802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1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Payment History</a:t>
            </a:r>
            <a:endParaRPr lang="en-US" sz="1810" dirty="0"/>
          </a:p>
        </p:txBody>
      </p:sp>
      <p:sp>
        <p:nvSpPr>
          <p:cNvPr id="15" name="Text 11"/>
          <p:cNvSpPr/>
          <p:nvPr/>
        </p:nvSpPr>
        <p:spPr>
          <a:xfrm>
            <a:off x="7549039" y="6703933"/>
            <a:ext cx="5113734" cy="73604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1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Review a detailed history of all past payments and transaction details.</a:t>
            </a:r>
            <a:endParaRPr lang="en-US" sz="181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21356" y="3832146"/>
            <a:ext cx="5486400" cy="685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Mobile Accessibility</a:t>
            </a:r>
            <a:endParaRPr lang="en-US" sz="4320" dirty="0"/>
          </a:p>
        </p:txBody>
      </p:sp>
      <p:sp>
        <p:nvSpPr>
          <p:cNvPr id="6" name="Shape 2"/>
          <p:cNvSpPr/>
          <p:nvPr/>
        </p:nvSpPr>
        <p:spPr>
          <a:xfrm>
            <a:off x="1321356" y="4888230"/>
            <a:ext cx="3831312" cy="2595324"/>
          </a:xfrm>
          <a:prstGeom prst="roundRect">
            <a:avLst>
              <a:gd name="adj" fmla="val 399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583412" y="5150287"/>
            <a:ext cx="2743200" cy="3429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Responsive Design</a:t>
            </a:r>
            <a:endParaRPr lang="en-US" sz="2160" dirty="0"/>
          </a:p>
        </p:txBody>
      </p:sp>
      <p:sp>
        <p:nvSpPr>
          <p:cNvPr id="8" name="Text 4"/>
          <p:cNvSpPr/>
          <p:nvPr/>
        </p:nvSpPr>
        <p:spPr>
          <a:xfrm>
            <a:off x="1583412" y="5641300"/>
            <a:ext cx="3307199" cy="15801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system is optimized for seamless use on mobile devices, providing a consistent user experience.</a:t>
            </a:r>
            <a:endParaRPr lang="en-US" sz="1945" dirty="0"/>
          </a:p>
        </p:txBody>
      </p:sp>
      <p:sp>
        <p:nvSpPr>
          <p:cNvPr id="9" name="Shape 5"/>
          <p:cNvSpPr/>
          <p:nvPr/>
        </p:nvSpPr>
        <p:spPr>
          <a:xfrm>
            <a:off x="5399484" y="4888230"/>
            <a:ext cx="3831312" cy="2595324"/>
          </a:xfrm>
          <a:prstGeom prst="roundRect">
            <a:avLst>
              <a:gd name="adj" fmla="val 399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661541" y="5150287"/>
            <a:ext cx="3033474" cy="3429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Dedicated Mobile App</a:t>
            </a:r>
            <a:endParaRPr lang="en-US" sz="2160" dirty="0"/>
          </a:p>
        </p:txBody>
      </p:sp>
      <p:sp>
        <p:nvSpPr>
          <p:cNvPr id="11" name="Text 7"/>
          <p:cNvSpPr/>
          <p:nvPr/>
        </p:nvSpPr>
        <p:spPr>
          <a:xfrm>
            <a:off x="5661541" y="5641300"/>
            <a:ext cx="3307199" cy="15801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Users can download a dedicated mobile app to access their insurance information on-the-go.</a:t>
            </a:r>
            <a:endParaRPr lang="en-US" sz="1945" dirty="0"/>
          </a:p>
        </p:txBody>
      </p:sp>
      <p:sp>
        <p:nvSpPr>
          <p:cNvPr id="12" name="Shape 8"/>
          <p:cNvSpPr/>
          <p:nvPr/>
        </p:nvSpPr>
        <p:spPr>
          <a:xfrm>
            <a:off x="9477613" y="4888230"/>
            <a:ext cx="3831312" cy="2595324"/>
          </a:xfrm>
          <a:prstGeom prst="roundRect">
            <a:avLst>
              <a:gd name="adj" fmla="val 399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739670" y="5150287"/>
            <a:ext cx="2743200" cy="3429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Offline Functionality</a:t>
            </a:r>
            <a:endParaRPr lang="en-US" sz="2160" dirty="0"/>
          </a:p>
        </p:txBody>
      </p:sp>
      <p:sp>
        <p:nvSpPr>
          <p:cNvPr id="14" name="Text 10"/>
          <p:cNvSpPr/>
          <p:nvPr/>
        </p:nvSpPr>
        <p:spPr>
          <a:xfrm>
            <a:off x="9739670" y="5641300"/>
            <a:ext cx="3307199" cy="11851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mobile app offers offline access to key features, ensuring uninterrupted service.</a:t>
            </a:r>
            <a:endParaRPr lang="en-US" sz="194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2745343"/>
            <a:ext cx="4869180" cy="27389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001792"/>
            <a:ext cx="6899196" cy="685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Data Security and Privacy</a:t>
            </a:r>
            <a:endParaRPr lang="en-US" sz="4320" dirty="0"/>
          </a:p>
        </p:txBody>
      </p:sp>
      <p:sp>
        <p:nvSpPr>
          <p:cNvPr id="7" name="Shape 2"/>
          <p:cNvSpPr/>
          <p:nvPr/>
        </p:nvSpPr>
        <p:spPr>
          <a:xfrm>
            <a:off x="864037" y="233553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1080135" y="2448639"/>
            <a:ext cx="123111" cy="3292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59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590" dirty="0"/>
          </a:p>
        </p:txBody>
      </p:sp>
      <p:sp>
        <p:nvSpPr>
          <p:cNvPr id="9" name="Text 4"/>
          <p:cNvSpPr/>
          <p:nvPr/>
        </p:nvSpPr>
        <p:spPr>
          <a:xfrm>
            <a:off x="1666280" y="2335530"/>
            <a:ext cx="3195399" cy="3429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Encrypted Data Storage</a:t>
            </a:r>
            <a:endParaRPr lang="en-US" sz="2160" dirty="0"/>
          </a:p>
        </p:txBody>
      </p:sp>
      <p:sp>
        <p:nvSpPr>
          <p:cNvPr id="10" name="Text 5"/>
          <p:cNvSpPr/>
          <p:nvPr/>
        </p:nvSpPr>
        <p:spPr>
          <a:xfrm>
            <a:off x="1666280" y="2826544"/>
            <a:ext cx="6613684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All user data is stored securely using the latest encryption technologies.</a:t>
            </a:r>
            <a:endParaRPr lang="en-US" sz="1945" dirty="0"/>
          </a:p>
        </p:txBody>
      </p:sp>
      <p:sp>
        <p:nvSpPr>
          <p:cNvPr id="11" name="Shape 6"/>
          <p:cNvSpPr/>
          <p:nvPr/>
        </p:nvSpPr>
        <p:spPr>
          <a:xfrm>
            <a:off x="864037" y="414111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045488" y="4254222"/>
            <a:ext cx="192524" cy="3292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59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590" dirty="0"/>
          </a:p>
        </p:txBody>
      </p:sp>
      <p:sp>
        <p:nvSpPr>
          <p:cNvPr id="13" name="Text 8"/>
          <p:cNvSpPr/>
          <p:nvPr/>
        </p:nvSpPr>
        <p:spPr>
          <a:xfrm>
            <a:off x="1666280" y="4141113"/>
            <a:ext cx="3524012" cy="3429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Two-Factor Authentication</a:t>
            </a:r>
            <a:endParaRPr lang="en-US" sz="2160" dirty="0"/>
          </a:p>
        </p:txBody>
      </p:sp>
      <p:sp>
        <p:nvSpPr>
          <p:cNvPr id="14" name="Text 9"/>
          <p:cNvSpPr/>
          <p:nvPr/>
        </p:nvSpPr>
        <p:spPr>
          <a:xfrm>
            <a:off x="1666280" y="4632127"/>
            <a:ext cx="6613684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system requires two-factor authentication to access sensitive information.</a:t>
            </a:r>
            <a:endParaRPr lang="en-US" sz="1945" dirty="0"/>
          </a:p>
        </p:txBody>
      </p:sp>
      <p:sp>
        <p:nvSpPr>
          <p:cNvPr id="15" name="Shape 10"/>
          <p:cNvSpPr/>
          <p:nvPr/>
        </p:nvSpPr>
        <p:spPr>
          <a:xfrm>
            <a:off x="864037" y="594669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1046202" y="6059805"/>
            <a:ext cx="190976" cy="32920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590"/>
              </a:lnSpc>
              <a:buNone/>
            </a:pPr>
            <a:r>
              <a:rPr lang="en-US" sz="259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590" dirty="0"/>
          </a:p>
        </p:txBody>
      </p:sp>
      <p:sp>
        <p:nvSpPr>
          <p:cNvPr id="17" name="Text 12"/>
          <p:cNvSpPr/>
          <p:nvPr/>
        </p:nvSpPr>
        <p:spPr>
          <a:xfrm>
            <a:off x="1666280" y="5946696"/>
            <a:ext cx="3829883" cy="3429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Compliance and Regulations</a:t>
            </a:r>
            <a:endParaRPr lang="en-US" sz="2160" dirty="0"/>
          </a:p>
        </p:txBody>
      </p:sp>
      <p:sp>
        <p:nvSpPr>
          <p:cNvPr id="18" name="Text 13"/>
          <p:cNvSpPr/>
          <p:nvPr/>
        </p:nvSpPr>
        <p:spPr>
          <a:xfrm>
            <a:off x="1666280" y="6437709"/>
            <a:ext cx="6613684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platform adheres to industry-standard security and privacy regulations.</a:t>
            </a:r>
            <a:endParaRPr lang="en-US" sz="1945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33</TotalTime>
  <Words>448</Words>
  <Application>Microsoft Office PowerPoint</Application>
  <PresentationFormat>Custom</PresentationFormat>
  <Paragraphs>77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MS Shell Dlg 2</vt:lpstr>
      <vt:lpstr>Mukta</vt:lpstr>
      <vt:lpstr>Prompt</vt:lpstr>
      <vt:lpstr>Times New Roman</vt:lpstr>
      <vt:lpstr>Wingdings</vt:lpstr>
      <vt:lpstr>Wingdings 3</vt:lpstr>
      <vt:lpstr>Madison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bhavana s</cp:lastModifiedBy>
  <cp:revision>3</cp:revision>
  <dcterms:created xsi:type="dcterms:W3CDTF">2024-07-31T02:42:00Z</dcterms:created>
  <dcterms:modified xsi:type="dcterms:W3CDTF">2024-07-31T07:04:35Z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A06418582E1C4FB5B85F8D06FF8284FB_12</vt:lpwstr>
  </property>
  <property fmtid="{D5CDD505-2E9C-101B-9397-08002B2CF9AE}" pid="3" name="KSOProductBuildVer">
    <vt:lpwstr>1033-12.2.0.17119</vt:lpwstr>
  </property>
</Properties>
</file>